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7" r:id="rId5"/>
    <p:sldId id="262" r:id="rId6"/>
    <p:sldId id="264" r:id="rId7"/>
    <p:sldId id="267" r:id="rId8"/>
    <p:sldId id="268" r:id="rId9"/>
    <p:sldId id="263" r:id="rId10"/>
    <p:sldId id="258" r:id="rId11"/>
    <p:sldId id="269" r:id="rId1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2166" y="60"/>
      </p:cViewPr>
      <p:guideLst>
        <p:guide orient="horz" pos="3144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148-8C2B-45A3-A900-02D8F1DEEB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0422-78EC-4AD1-A440-D93B1AA8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1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148-8C2B-45A3-A900-02D8F1DEEB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0422-78EC-4AD1-A440-D93B1AA8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1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148-8C2B-45A3-A900-02D8F1DEEB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0422-78EC-4AD1-A440-D93B1AA8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8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148-8C2B-45A3-A900-02D8F1DEEB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0422-78EC-4AD1-A440-D93B1AA8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148-8C2B-45A3-A900-02D8F1DEEB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0422-78EC-4AD1-A440-D93B1AA8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3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148-8C2B-45A3-A900-02D8F1DEEB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0422-78EC-4AD1-A440-D93B1AA8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148-8C2B-45A3-A900-02D8F1DEEB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0422-78EC-4AD1-A440-D93B1AA8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9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148-8C2B-45A3-A900-02D8F1DEEB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0422-78EC-4AD1-A440-D93B1AA8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8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148-8C2B-45A3-A900-02D8F1DEEB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0422-78EC-4AD1-A440-D93B1AA8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9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148-8C2B-45A3-A900-02D8F1DEEB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0422-78EC-4AD1-A440-D93B1AA8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4148-8C2B-45A3-A900-02D8F1DEEB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0422-78EC-4AD1-A440-D93B1AA8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6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4148-8C2B-45A3-A900-02D8F1DEEB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20422-78EC-4AD1-A440-D93B1AA8D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A066E-0004-4BC4-A5FB-3CABEDFC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9148"/>
            <a:ext cx="7795321" cy="1019754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33CC4-9A63-430D-BF13-3E0F80AF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139147"/>
            <a:ext cx="7772399" cy="1848677"/>
          </a:xfrm>
        </p:spPr>
        <p:txBody>
          <a:bodyPr>
            <a:noAutofit/>
          </a:bodyPr>
          <a:lstStyle/>
          <a:p>
            <a:r>
              <a:rPr lang="en-US" sz="5500" b="1" u="sng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The Year of</a:t>
            </a:r>
            <a:br>
              <a:rPr lang="en-US" sz="5500" b="1" u="sng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US" sz="5500" b="1" u="sng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Electric Embodiment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422841-0685-408C-9DED-87B52A5C7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99" y="1709530"/>
            <a:ext cx="5530242" cy="61313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C67442-8557-4D80-93F8-F041D31EBA91}"/>
              </a:ext>
            </a:extLst>
          </p:cNvPr>
          <p:cNvSpPr txBox="1">
            <a:spLocks/>
          </p:cNvSpPr>
          <p:nvPr/>
        </p:nvSpPr>
        <p:spPr>
          <a:xfrm>
            <a:off x="22921" y="7573617"/>
            <a:ext cx="7772399" cy="24847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u="sng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An Archetypal / Evolutionary Perspective for 2018</a:t>
            </a:r>
          </a:p>
        </p:txBody>
      </p:sp>
    </p:spTree>
    <p:extLst>
      <p:ext uri="{BB962C8B-B14F-4D97-AF65-F5344CB8AC3E}">
        <p14:creationId xmlns:p14="http://schemas.microsoft.com/office/powerpoint/2010/main" val="336923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4C81-2F70-4EC9-8BE4-46FEC332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0098"/>
            <a:ext cx="7772399" cy="194415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Cooper Black" panose="0208090404030B020404" pitchFamily="18" charset="0"/>
              </a:rPr>
              <a:t>A Return to Earth: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2747B-1C18-425F-B7DB-BD6863C9E15D}"/>
              </a:ext>
            </a:extLst>
          </p:cNvPr>
          <p:cNvSpPr txBox="1"/>
          <p:nvPr/>
        </p:nvSpPr>
        <p:spPr>
          <a:xfrm>
            <a:off x="0" y="1465887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000" dirty="0">
                <a:latin typeface="Cooper Black" panose="0208090404030B020404" pitchFamily="18" charset="0"/>
              </a:rPr>
              <a:t>Year of the Earth Dog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000" dirty="0">
                <a:latin typeface="Cooper Black" panose="0208090404030B020404" pitchFamily="18" charset="0"/>
              </a:rPr>
              <a:t>Saturn in Capricorn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000" dirty="0">
                <a:latin typeface="Cooper Black" panose="0208090404030B020404" pitchFamily="18" charset="0"/>
              </a:rPr>
              <a:t>January 2018: Capricorn </a:t>
            </a:r>
            <a:r>
              <a:rPr lang="en-US" sz="5000" dirty="0" err="1">
                <a:latin typeface="Cooper Black" panose="0208090404030B020404" pitchFamily="18" charset="0"/>
              </a:rPr>
              <a:t>Stelliums</a:t>
            </a:r>
            <a:endParaRPr lang="en-US" sz="5000" dirty="0">
              <a:latin typeface="Cooper Black" panose="0208090404030B0204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000" dirty="0">
                <a:latin typeface="Cooper Black" panose="0208090404030B020404" pitchFamily="18" charset="0"/>
              </a:rPr>
              <a:t>Uranus Enters Taurus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000" dirty="0">
              <a:latin typeface="Cooper Black" panose="0208090404030B0204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35B26-C1A2-4BBA-A708-93CFE3591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0" t="10587" r="25204" b="6080"/>
          <a:stretch/>
        </p:blipFill>
        <p:spPr>
          <a:xfrm>
            <a:off x="1764122" y="5526157"/>
            <a:ext cx="4323668" cy="44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8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36075F-4BA2-46D5-B632-108985854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" y="1516312"/>
            <a:ext cx="3856383" cy="8329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2DBE26-7D0C-4FC1-97BA-89D29083B37A}"/>
              </a:ext>
            </a:extLst>
          </p:cNvPr>
          <p:cNvSpPr txBox="1"/>
          <p:nvPr/>
        </p:nvSpPr>
        <p:spPr>
          <a:xfrm>
            <a:off x="29816" y="162718"/>
            <a:ext cx="77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latin typeface="Cooper Black" panose="0208090404030B020404" pitchFamily="18" charset="0"/>
              </a:rPr>
              <a:t>How to Balance?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18EB4-052A-4CB1-AB1F-36AB6BDFD979}"/>
              </a:ext>
            </a:extLst>
          </p:cNvPr>
          <p:cNvSpPr txBox="1"/>
          <p:nvPr/>
        </p:nvSpPr>
        <p:spPr>
          <a:xfrm>
            <a:off x="3886200" y="1252332"/>
            <a:ext cx="3856383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err="1"/>
              <a:t>Nervines</a:t>
            </a:r>
            <a:endParaRPr lang="en-US" sz="2400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Scullcap</a:t>
            </a:r>
            <a:r>
              <a:rPr lang="en-US" sz="2400" dirty="0"/>
              <a:t>, Chamomile, Lavender, </a:t>
            </a:r>
            <a:r>
              <a:rPr lang="en-US" sz="2400" dirty="0" err="1"/>
              <a:t>Tulsi</a:t>
            </a:r>
            <a:r>
              <a:rPr lang="en-US" sz="2400" dirty="0"/>
              <a:t> (Holy Basil), Lemon Balm,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Medicinal Mushrooms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ESPECIALLY: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Cordyceps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Lion’s Mane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Turkey 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BOOST IMMUNITY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Acupuncture / Energy Healing (Uranus-Taurus)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Exercise – especially those focusing on structural alignment (i.e. </a:t>
            </a:r>
            <a:r>
              <a:rPr lang="en-US" sz="2400" dirty="0" err="1"/>
              <a:t>Iyengar</a:t>
            </a:r>
            <a:r>
              <a:rPr lang="en-US" sz="2400" dirty="0"/>
              <a:t> Yoga)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Bone Broth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Gold, Copper, Citrine, Pyrite, Rose Quartz, Carnelian, 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Sunflowers, Roses, Flowers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Eroticism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815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067558-E94D-4751-A16D-AFD1C5E30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0" y="0"/>
            <a:ext cx="68272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3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DD8CA5-5F11-4768-9867-5CDC76224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0" y="0"/>
            <a:ext cx="68272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6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958B-120C-40BF-A2BC-88DA5521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72400" cy="4273826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Cooper Black" panose="0208090404030B020404" pitchFamily="18" charset="0"/>
              </a:rPr>
              <a:t>Radical Restructuring:</a:t>
            </a:r>
            <a:br>
              <a:rPr lang="en-US" sz="5000" dirty="0">
                <a:latin typeface="Cooper Black" panose="0208090404030B020404" pitchFamily="18" charset="0"/>
              </a:rPr>
            </a:br>
            <a:r>
              <a:rPr lang="en-US" sz="5000" dirty="0">
                <a:latin typeface="Cooper Black" panose="0208090404030B020404" pitchFamily="18" charset="0"/>
              </a:rPr>
              <a:t>The Re-</a:t>
            </a:r>
            <a:r>
              <a:rPr lang="en-US" sz="5000" dirty="0" err="1">
                <a:latin typeface="Cooper Black" panose="0208090404030B020404" pitchFamily="18" charset="0"/>
              </a:rPr>
              <a:t>Membering</a:t>
            </a:r>
            <a:r>
              <a:rPr lang="en-US" sz="5000" dirty="0">
                <a:latin typeface="Cooper Black" panose="0208090404030B020404" pitchFamily="18" charset="0"/>
              </a:rPr>
              <a:t> of the</a:t>
            </a:r>
            <a:br>
              <a:rPr lang="en-US" sz="5000" dirty="0">
                <a:latin typeface="Cooper Black" panose="0208090404030B020404" pitchFamily="18" charset="0"/>
              </a:rPr>
            </a:br>
            <a:r>
              <a:rPr lang="en-US" sz="5000" dirty="0">
                <a:latin typeface="Cooper Black" panose="0208090404030B020404" pitchFamily="18" charset="0"/>
              </a:rPr>
              <a:t> Sacredness of </a:t>
            </a:r>
            <a:br>
              <a:rPr lang="en-US" sz="5000" dirty="0">
                <a:latin typeface="Cooper Black" panose="0208090404030B020404" pitchFamily="18" charset="0"/>
              </a:rPr>
            </a:br>
            <a:r>
              <a:rPr lang="en-US" sz="5000" dirty="0">
                <a:latin typeface="Cooper Black" panose="0208090404030B020404" pitchFamily="18" charset="0"/>
              </a:rPr>
              <a:t>Saturn &amp;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09FED-2958-432D-A603-76DA09314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2485"/>
            <a:ext cx="7777577" cy="54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9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41B866-A828-479B-8318-AAC4803C7306}"/>
              </a:ext>
            </a:extLst>
          </p:cNvPr>
          <p:cNvSpPr txBox="1"/>
          <p:nvPr/>
        </p:nvSpPr>
        <p:spPr>
          <a:xfrm>
            <a:off x="775253" y="0"/>
            <a:ext cx="6221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Cooper Black" panose="0208090404030B020404" pitchFamily="18" charset="0"/>
              </a:rPr>
              <a:t>Key 2018 Energies:</a:t>
            </a:r>
          </a:p>
          <a:p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D0B6D1-94D2-4691-8EA6-712D4DCA3D65}"/>
              </a:ext>
            </a:extLst>
          </p:cNvPr>
          <p:cNvSpPr/>
          <p:nvPr/>
        </p:nvSpPr>
        <p:spPr>
          <a:xfrm>
            <a:off x="1943100" y="1113904"/>
            <a:ext cx="3886200" cy="82176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/>
              <a:t>♃ ♏ / ♐</a:t>
            </a:r>
          </a:p>
          <a:p>
            <a:endParaRPr lang="en-US" sz="4800" dirty="0"/>
          </a:p>
          <a:p>
            <a:r>
              <a:rPr lang="en-US" sz="4800" dirty="0"/>
              <a:t>♄ ♑</a:t>
            </a:r>
          </a:p>
          <a:p>
            <a:endParaRPr lang="en-US" sz="4800" dirty="0"/>
          </a:p>
          <a:p>
            <a:r>
              <a:rPr lang="en-US" sz="4800" dirty="0"/>
              <a:t>♅ ♉ / ♈</a:t>
            </a:r>
          </a:p>
          <a:p>
            <a:endParaRPr lang="en-US" sz="4800" dirty="0"/>
          </a:p>
          <a:p>
            <a:r>
              <a:rPr lang="en-US" sz="4800" dirty="0"/>
              <a:t>♇ ♑</a:t>
            </a:r>
          </a:p>
          <a:p>
            <a:endParaRPr lang="en-US" sz="4800" dirty="0"/>
          </a:p>
          <a:p>
            <a:r>
              <a:rPr lang="en-US" sz="4800" dirty="0"/>
              <a:t>☊ ♌ / ♋</a:t>
            </a:r>
          </a:p>
          <a:p>
            <a:endParaRPr lang="en-US" sz="4800" dirty="0"/>
          </a:p>
          <a:p>
            <a:r>
              <a:rPr lang="en-US" sz="4800" dirty="0"/>
              <a:t>☋ ♒ / 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22DB9-2989-451D-BC8E-331837FCBB6B}"/>
              </a:ext>
            </a:extLst>
          </p:cNvPr>
          <p:cNvSpPr txBox="1"/>
          <p:nvPr/>
        </p:nvSpPr>
        <p:spPr>
          <a:xfrm>
            <a:off x="0" y="962971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oper Black" panose="0208090404030B020404" pitchFamily="18" charset="0"/>
              </a:rPr>
              <a:t>(Lack of outer planet transits [</a:t>
            </a:r>
            <a:r>
              <a:rPr lang="en-US" dirty="0"/>
              <a:t>♃ Trine ♆; ♃ Sextile ♇; ♂ Square ♅</a:t>
            </a:r>
            <a:r>
              <a:rPr lang="en-US" dirty="0">
                <a:latin typeface="Cooper Black" panose="0208090404030B020404" pitchFamily="18" charset="0"/>
              </a:rPr>
              <a:t>])</a:t>
            </a:r>
            <a:r>
              <a:rPr lang="en-US" dirty="0"/>
              <a:t>  </a:t>
            </a: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2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3DEEF0-6801-4E94-A1F3-8A049488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583"/>
            <a:ext cx="7772399" cy="1293282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Cooper Black" panose="0208090404030B020404" pitchFamily="18" charset="0"/>
              </a:rPr>
              <a:t>KEY 2018 THEMES: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3EF64C-9707-4DAD-A050-0824A9DC958E}"/>
              </a:ext>
            </a:extLst>
          </p:cNvPr>
          <p:cNvSpPr txBox="1">
            <a:spLocks/>
          </p:cNvSpPr>
          <p:nvPr/>
        </p:nvSpPr>
        <p:spPr>
          <a:xfrm>
            <a:off x="-1" y="954157"/>
            <a:ext cx="7772399" cy="908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Practicality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Austerity &amp; Militarism – BE PREPARED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Alignment of Will with Heart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New Foundations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“You Reap What You Sew”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Georgia" panose="02040502050405020303" pitchFamily="18" charset="0"/>
              </a:rPr>
              <a:t>Groundedness</a:t>
            </a:r>
            <a:endParaRPr lang="en-US" sz="2600" dirty="0">
              <a:latin typeface="Georgia" panose="02040502050405020303" pitchFamily="18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Recognition of Personal Authority/Sovereignty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Speaking Truth to Power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Confrontations with Authority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Fluctuations in Authoritarian/Governmental Structures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Critical Analysis of “New Age” Spirituality (and other “disembodied” philosophies)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Epigenetic/Ancestral Healing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Unsettling/”Wake Up Call” to Neglect of Form [structural issues, including health, home, car, finances, etc.]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Re-</a:t>
            </a:r>
            <a:r>
              <a:rPr lang="en-US" sz="2600" dirty="0" err="1">
                <a:latin typeface="Georgia" panose="02040502050405020303" pitchFamily="18" charset="0"/>
              </a:rPr>
              <a:t>Membering</a:t>
            </a:r>
            <a:r>
              <a:rPr lang="en-US" sz="2600" dirty="0">
                <a:latin typeface="Georgia" panose="02040502050405020303" pitchFamily="18" charset="0"/>
              </a:rPr>
              <a:t> of Sacred Earth/Sacred Body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Deeper understanding &amp; acceptance of energetics, herbalism, &amp; healing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Potent Physical Healing Period (though prone to “healing crises” - </a:t>
            </a:r>
            <a:r>
              <a:rPr lang="en-US" sz="2600" dirty="0"/>
              <a:t>♅ ♉)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Shifting Values RE: The Material (including, especially, economically)</a:t>
            </a:r>
          </a:p>
        </p:txBody>
      </p:sp>
    </p:spTree>
    <p:extLst>
      <p:ext uri="{BB962C8B-B14F-4D97-AF65-F5344CB8AC3E}">
        <p14:creationId xmlns:p14="http://schemas.microsoft.com/office/powerpoint/2010/main" val="352569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3B4CF5-2E02-4C74-91D2-03C328305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0" y="0"/>
            <a:ext cx="68272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8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B3A49-695E-4451-8A19-C4CBB2A6B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0" y="0"/>
            <a:ext cx="68272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9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F64FF9-1282-45F8-9424-75A68EA18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296"/>
            <a:ext cx="7772400" cy="1230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97478D-A22D-4D37-8B94-58E2EE56F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2163"/>
            <a:ext cx="7772400" cy="720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4FAD8F-8752-404A-A7E9-646F0F26C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722"/>
            <a:ext cx="7772400" cy="7366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7C3ED5-45B5-4FC3-9C69-8475E75F4B91}"/>
              </a:ext>
            </a:extLst>
          </p:cNvPr>
          <p:cNvSpPr txBox="1"/>
          <p:nvPr/>
        </p:nvSpPr>
        <p:spPr>
          <a:xfrm>
            <a:off x="0" y="0"/>
            <a:ext cx="7772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Cooper Black" panose="0208090404030B020404" pitchFamily="18" charset="0"/>
              </a:rPr>
              <a:t>2018 MARS </a:t>
            </a:r>
          </a:p>
          <a:p>
            <a:pPr algn="ctr"/>
            <a:r>
              <a:rPr lang="en-US" sz="4800" u="sng" dirty="0">
                <a:latin typeface="Cooper Black" panose="0208090404030B020404" pitchFamily="18" charset="0"/>
              </a:rPr>
              <a:t>Retrograde Cycle:</a:t>
            </a:r>
          </a:p>
          <a:p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F386B-AC9A-40A9-8EB5-2CDE9968F1CB}"/>
              </a:ext>
            </a:extLst>
          </p:cNvPr>
          <p:cNvSpPr txBox="1"/>
          <p:nvPr/>
        </p:nvSpPr>
        <p:spPr>
          <a:xfrm>
            <a:off x="0" y="4035831"/>
            <a:ext cx="7772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Cooper Black" panose="0208090404030B020404" pitchFamily="18" charset="0"/>
              </a:rPr>
              <a:t>2018 VENUS </a:t>
            </a:r>
          </a:p>
          <a:p>
            <a:pPr algn="ctr"/>
            <a:r>
              <a:rPr lang="en-US" sz="4800" u="sng" dirty="0">
                <a:latin typeface="Cooper Black" panose="0208090404030B020404" pitchFamily="18" charset="0"/>
              </a:rPr>
              <a:t>Retrograde Cycle:</a:t>
            </a:r>
          </a:p>
          <a:p>
            <a:endParaRPr lang="en-US" sz="4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7AC852-34BB-420A-8A76-BEE7DD06B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3031"/>
            <a:ext cx="7772400" cy="1202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C20AC8-E0AD-480F-BB76-423ADE290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7329"/>
            <a:ext cx="7772400" cy="6234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49E789-4415-4776-8ED4-6DF4CFFCB5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6048"/>
            <a:ext cx="7772400" cy="7366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C1BFDEB-58D4-4D75-A0F2-1F6FCEE1B7F4}"/>
              </a:ext>
            </a:extLst>
          </p:cNvPr>
          <p:cNvSpPr txBox="1"/>
          <p:nvPr/>
        </p:nvSpPr>
        <p:spPr>
          <a:xfrm>
            <a:off x="0" y="9613520"/>
            <a:ext cx="777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Images Source: https://cafeastrology.com/astrologyof2018horoscopes.html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AA2888-5331-4087-BC63-48FA5D540954}"/>
              </a:ext>
            </a:extLst>
          </p:cNvPr>
          <p:cNvSpPr txBox="1"/>
          <p:nvPr/>
        </p:nvSpPr>
        <p:spPr>
          <a:xfrm>
            <a:off x="13254" y="8012617"/>
            <a:ext cx="77723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u="sng" dirty="0">
                <a:latin typeface="Cooper Black" panose="0208090404030B020404" pitchFamily="18" charset="0"/>
              </a:rPr>
              <a:t>2018 MERCURY</a:t>
            </a:r>
          </a:p>
          <a:p>
            <a:pPr algn="ctr"/>
            <a:r>
              <a:rPr lang="en-US" sz="4600" u="sng" dirty="0">
                <a:latin typeface="Cooper Black" panose="0208090404030B020404" pitchFamily="18" charset="0"/>
              </a:rPr>
              <a:t>Retrograde Cycles = FIRE</a:t>
            </a:r>
          </a:p>
          <a:p>
            <a:endParaRPr lang="en-US" sz="4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D1ACB8-46FD-4673-B5C5-AA07D9195F3E}"/>
              </a:ext>
            </a:extLst>
          </p:cNvPr>
          <p:cNvSpPr/>
          <p:nvPr/>
        </p:nvSpPr>
        <p:spPr>
          <a:xfrm>
            <a:off x="352975" y="7992739"/>
            <a:ext cx="53732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222222"/>
                </a:solidFill>
                <a:latin typeface="Arial" panose="020B0604020202020204" pitchFamily="34" charset="0"/>
              </a:rPr>
              <a:t>☿</a:t>
            </a:r>
            <a:endParaRPr lang="en-US" sz="5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5882-4865-4216-A90B-473D0F5550BA}"/>
              </a:ext>
            </a:extLst>
          </p:cNvPr>
          <p:cNvSpPr/>
          <p:nvPr/>
        </p:nvSpPr>
        <p:spPr>
          <a:xfrm>
            <a:off x="288856" y="4328219"/>
            <a:ext cx="7056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</a:rPr>
              <a:t>♀</a:t>
            </a:r>
            <a:endParaRPr lang="en-US" sz="5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BE29C4-AE6C-4665-B8DC-247D08384A0F}"/>
              </a:ext>
            </a:extLst>
          </p:cNvPr>
          <p:cNvSpPr/>
          <p:nvPr/>
        </p:nvSpPr>
        <p:spPr>
          <a:xfrm>
            <a:off x="288856" y="402536"/>
            <a:ext cx="6655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ln>
                  <a:solidFill>
                    <a:schemeClr val="tx1"/>
                  </a:solidFill>
                </a:ln>
                <a:solidFill>
                  <a:srgbClr val="222222"/>
                </a:solidFill>
                <a:latin typeface="Arial" panose="020B0604020202020204" pitchFamily="34" charset="0"/>
              </a:rPr>
              <a:t>♂</a:t>
            </a:r>
            <a:endParaRPr lang="en-US" sz="50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454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324</Words>
  <Application>Microsoft Office PowerPoint</Application>
  <PresentationFormat>Custom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Cooper Black</vt:lpstr>
      <vt:lpstr>Georgia</vt:lpstr>
      <vt:lpstr>Office Theme</vt:lpstr>
      <vt:lpstr>The Year of Electric Embodiment</vt:lpstr>
      <vt:lpstr>PowerPoint Presentation</vt:lpstr>
      <vt:lpstr>PowerPoint Presentation</vt:lpstr>
      <vt:lpstr>Radical Restructuring: The Re-Membering of the  Sacredness of  Saturn &amp; Form</vt:lpstr>
      <vt:lpstr>PowerPoint Presentation</vt:lpstr>
      <vt:lpstr>KEY 2018 THEMES:</vt:lpstr>
      <vt:lpstr>PowerPoint Presentation</vt:lpstr>
      <vt:lpstr>PowerPoint Presentation</vt:lpstr>
      <vt:lpstr>PowerPoint Presentation</vt:lpstr>
      <vt:lpstr>A Return to Earth: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2018: The Year of Electric Embodiment</dc:title>
  <dc:creator>Megan Polansky</dc:creator>
  <cp:lastModifiedBy>Megan Polansky</cp:lastModifiedBy>
  <cp:revision>35</cp:revision>
  <dcterms:created xsi:type="dcterms:W3CDTF">2018-01-20T16:25:59Z</dcterms:created>
  <dcterms:modified xsi:type="dcterms:W3CDTF">2018-01-24T22:32:16Z</dcterms:modified>
</cp:coreProperties>
</file>